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0" r:id="rId3"/>
  </p:sldMasterIdLst>
  <p:notesMasterIdLst>
    <p:notesMasterId r:id="rId24"/>
  </p:notesMasterIdLst>
  <p:sldIdLst>
    <p:sldId id="256" r:id="rId4"/>
    <p:sldId id="288" r:id="rId5"/>
    <p:sldId id="259" r:id="rId6"/>
    <p:sldId id="260" r:id="rId7"/>
    <p:sldId id="263" r:id="rId8"/>
    <p:sldId id="306" r:id="rId9"/>
    <p:sldId id="308" r:id="rId10"/>
    <p:sldId id="307" r:id="rId11"/>
    <p:sldId id="309" r:id="rId12"/>
    <p:sldId id="313" r:id="rId13"/>
    <p:sldId id="310" r:id="rId14"/>
    <p:sldId id="311" r:id="rId15"/>
    <p:sldId id="312" r:id="rId16"/>
    <p:sldId id="289" r:id="rId17"/>
    <p:sldId id="290" r:id="rId18"/>
    <p:sldId id="291" r:id="rId19"/>
    <p:sldId id="292" r:id="rId20"/>
    <p:sldId id="314" r:id="rId21"/>
    <p:sldId id="300" r:id="rId22"/>
    <p:sldId id="25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288"/>
            <p14:sldId id="259"/>
            <p14:sldId id="260"/>
            <p14:sldId id="263"/>
            <p14:sldId id="306"/>
            <p14:sldId id="308"/>
            <p14:sldId id="307"/>
            <p14:sldId id="309"/>
            <p14:sldId id="313"/>
            <p14:sldId id="310"/>
            <p14:sldId id="311"/>
            <p14:sldId id="312"/>
            <p14:sldId id="289"/>
            <p14:sldId id="290"/>
            <p14:sldId id="291"/>
            <p14:sldId id="292"/>
            <p14:sldId id="314"/>
            <p14:sldId id="300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85198" autoAdjust="0"/>
  </p:normalViewPr>
  <p:slideViewPr>
    <p:cSldViewPr>
      <p:cViewPr varScale="1">
        <p:scale>
          <a:sx n="58" d="100"/>
          <a:sy n="58" d="100"/>
        </p:scale>
        <p:origin x="1642" y="31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2023/11/28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81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8502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2065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968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519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49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261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314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8692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448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0"/>
            <a:ext cx="1213658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4748" y="1950516"/>
            <a:ext cx="10846229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4293096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580315"/>
            <a:ext cx="1824203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7" y="6309321"/>
            <a:ext cx="10516763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17316"/>
            <a:ext cx="12136581" cy="68233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7" y="6309321"/>
            <a:ext cx="10516763" cy="1828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80314"/>
            <a:ext cx="1687528" cy="688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776" y="242392"/>
            <a:ext cx="9340619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>
                <a:latin typeface="黑体" pitchFamily="49" charset="-122"/>
                <a:ea typeface="黑体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213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9340619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itchFamily="2" charset="2"/>
              <a:buChar char="l"/>
              <a:defRPr sz="2000" b="1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itchFamily="2" charset="2"/>
              <a:buChar char="p"/>
              <a:defRPr sz="1800" b="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itchFamily="2" charset="2"/>
              <a:buChar char="n"/>
              <a:defRPr sz="1600"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itchFamily="2" charset="2"/>
              <a:buChar char="p"/>
              <a:defRPr sz="1400">
                <a:latin typeface="华文细黑" pitchFamily="2" charset="-122"/>
                <a:ea typeface="华文细黑" pitchFamily="2" charset="-122"/>
              </a:defRPr>
            </a:lvl4pPr>
            <a:lvl5pPr>
              <a:defRPr sz="1200">
                <a:latin typeface="华文细黑" pitchFamily="2" charset="-122"/>
                <a:ea typeface="华文细黑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392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19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55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41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89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1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8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0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4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7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8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p"/>
        <a:defRPr sz="22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itchFamily="2" charset="2"/>
        <a:buChar char="n"/>
        <a:defRPr sz="2000" kern="1200">
          <a:solidFill>
            <a:schemeClr val="tx1"/>
          </a:solidFill>
          <a:latin typeface="华文细黑" pitchFamily="2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.zju.edu.c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3553" y="1484784"/>
            <a:ext cx="8144665" cy="1224136"/>
          </a:xfrm>
        </p:spPr>
        <p:txBody>
          <a:bodyPr/>
          <a:lstStyle/>
          <a:p>
            <a:r>
              <a:rPr lang="en-US" altLang="zh-CN" sz="4000" b="1" dirty="0">
                <a:effectLst/>
                <a:latin typeface="+mn-lt"/>
                <a:ea typeface="黑体"/>
                <a:cs typeface="黑体"/>
              </a:rPr>
              <a:t>Computer Architecture Experiment</a:t>
            </a:r>
            <a:endParaRPr lang="zh-CN" altLang="en-US" sz="4000" b="1" dirty="0">
              <a:effectLst/>
              <a:latin typeface="+mn-lt"/>
              <a:ea typeface="黑体"/>
              <a:cs typeface="黑体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9536" y="2924944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Topic 6.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Dynamically Scheduled Pipelines using </a:t>
            </a:r>
            <a:r>
              <a:rPr lang="en-US" altLang="zh-CN" sz="3600" b="1" dirty="0" err="1">
                <a:solidFill>
                  <a:schemeClr val="accent5">
                    <a:lumMod val="75000"/>
                  </a:schemeClr>
                </a:solidFill>
                <a:ea typeface="楷体"/>
                <a:cs typeface="楷体"/>
              </a:rPr>
              <a:t>Scoreboarding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ea typeface="楷体"/>
              <a:cs typeface="楷体"/>
            </a:endParaRP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2895600" y="4437112"/>
            <a:ext cx="6400800" cy="160858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浙江大学计算机学院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000" b="1" dirty="0">
                <a:latin typeface="楷体_GB2312" pitchFamily="49" charset="-122"/>
                <a:ea typeface="楷体_GB2312" pitchFamily="49" charset="-122"/>
              </a:rPr>
              <a:t>2022</a:t>
            </a: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3000" b="1" dirty="0">
                <a:latin typeface="楷体_GB2312" pitchFamily="49" charset="-122"/>
                <a:ea typeface="楷体_GB2312" pitchFamily="49" charset="-122"/>
              </a:rPr>
              <a:t>11</a:t>
            </a: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月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66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98061-2A39-41A7-91FD-5DD73B3B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656"/>
            <a:ext cx="9340619" cy="954360"/>
          </a:xfrm>
        </p:spPr>
        <p:txBody>
          <a:bodyPr/>
          <a:lstStyle/>
          <a:p>
            <a:pPr marL="457200" lvl="1" algn="just" rtl="0">
              <a:lnSpc>
                <a:spcPct val="90000"/>
              </a:lnSpc>
              <a:buClr>
                <a:schemeClr val="tx1"/>
              </a:buClr>
              <a:buSzPct val="70000"/>
            </a:pPr>
            <a:r>
              <a:rPr lang="en-US" altLang="zh-CN" sz="4400" kern="1200" dirty="0">
                <a:solidFill>
                  <a:srgbClr val="19A1FD"/>
                </a:solidFill>
                <a:latin typeface="Calibri"/>
                <a:ea typeface="宋体" pitchFamily="2" charset="-122"/>
                <a:cs typeface="+mj-cs"/>
              </a:rPr>
              <a:t>Tips</a:t>
            </a:r>
            <a:endParaRPr lang="zh-CN" altLang="en-US" sz="4400" kern="1200" dirty="0">
              <a:solidFill>
                <a:srgbClr val="19A1FD"/>
              </a:solidFill>
              <a:latin typeface="+mn-lt"/>
              <a:ea typeface="宋体" pitchFamily="2" charset="-122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17F1-1D53-4C47-9125-E412986B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412776"/>
            <a:ext cx="11305256" cy="4104456"/>
          </a:xfrm>
        </p:spPr>
        <p:txBody>
          <a:bodyPr>
            <a:normAutofit/>
          </a:bodyPr>
          <a:lstStyle/>
          <a:p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Different settings for </a:t>
            </a:r>
            <a:r>
              <a:rPr lang="en-US" altLang="zh-CN" sz="2800" b="0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Div</a:t>
            </a:r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Unit</a:t>
            </a:r>
          </a:p>
          <a:p>
            <a:endParaRPr lang="en-US" altLang="zh-CN" sz="2800" b="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4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98061-2A39-41A7-91FD-5DD73B3B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656"/>
            <a:ext cx="9340619" cy="954360"/>
          </a:xfrm>
        </p:spPr>
        <p:txBody>
          <a:bodyPr/>
          <a:lstStyle/>
          <a:p>
            <a:pPr marL="457200" lvl="1" algn="just" rtl="0">
              <a:lnSpc>
                <a:spcPct val="90000"/>
              </a:lnSpc>
              <a:buClr>
                <a:schemeClr val="tx1"/>
              </a:buClr>
              <a:buSzPct val="70000"/>
            </a:pPr>
            <a:r>
              <a:rPr lang="en-US" altLang="zh-CN" sz="4400" kern="1200" dirty="0">
                <a:solidFill>
                  <a:srgbClr val="19A1FD"/>
                </a:solidFill>
                <a:latin typeface="Calibri"/>
                <a:ea typeface="宋体" pitchFamily="2" charset="-122"/>
                <a:cs typeface="+mj-cs"/>
              </a:rPr>
              <a:t>Thinking…</a:t>
            </a:r>
            <a:endParaRPr lang="zh-CN" altLang="en-US" sz="4400" kern="1200" dirty="0">
              <a:solidFill>
                <a:srgbClr val="19A1FD"/>
              </a:solidFill>
              <a:latin typeface="+mn-lt"/>
              <a:ea typeface="宋体" pitchFamily="2" charset="-122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17F1-1D53-4C47-9125-E412986B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412776"/>
            <a:ext cx="11305256" cy="5445224"/>
          </a:xfrm>
        </p:spPr>
        <p:txBody>
          <a:bodyPr>
            <a:normAutofit/>
          </a:bodyPr>
          <a:lstStyle/>
          <a:p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New changes of RVcore32</a:t>
            </a:r>
          </a:p>
          <a:p>
            <a:pPr lvl="1"/>
            <a:r>
              <a:rPr lang="en-US" altLang="zh-CN" sz="22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Why 5 registers are needed after each FU?</a:t>
            </a:r>
          </a:p>
          <a:p>
            <a:pPr lvl="1"/>
            <a:r>
              <a:rPr lang="en-US" altLang="zh-CN" sz="22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Can we WB the result of FU directly into Register Files like lab5?</a:t>
            </a:r>
          </a:p>
          <a:p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How does each component of FU entry change in these stages?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Rs1_ready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Rs2_ready</a:t>
            </a:r>
          </a:p>
          <a:p>
            <a:pPr lvl="1"/>
            <a:r>
              <a:rPr lang="en-US" altLang="zh-CN" sz="2200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FU_done</a:t>
            </a:r>
            <a:endParaRPr lang="en-US" altLang="zh-CN" sz="22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Flush &amp; Stall</a:t>
            </a:r>
          </a:p>
          <a:p>
            <a:pPr lvl="1"/>
            <a:r>
              <a:rPr lang="en-US" altLang="zh-CN" sz="22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Explain the meaning of </a:t>
            </a:r>
            <a:r>
              <a:rPr lang="en-US" altLang="zh-CN" sz="2200" b="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normal_stall</a:t>
            </a:r>
            <a:r>
              <a:rPr lang="en-US" altLang="zh-CN" sz="22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&amp; </a:t>
            </a:r>
            <a:r>
              <a:rPr lang="en-US" altLang="zh-CN" sz="2200" b="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ctrl_stall</a:t>
            </a:r>
            <a:r>
              <a:rPr lang="en-US" altLang="zh-CN" sz="22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&amp; </a:t>
            </a:r>
            <a:r>
              <a:rPr lang="en-US" altLang="zh-CN" sz="2200" b="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jump_stall</a:t>
            </a:r>
            <a:endParaRPr lang="en-US" altLang="zh-CN" sz="2200" b="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2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difference of </a:t>
            </a:r>
            <a:r>
              <a:rPr lang="en-US" altLang="zh-CN" sz="2200" b="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IS_en</a:t>
            </a:r>
            <a:r>
              <a:rPr lang="en-US" altLang="zh-CN" sz="22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&amp; </a:t>
            </a:r>
            <a:r>
              <a:rPr lang="en-US" altLang="zh-CN" sz="2200" b="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RO_en</a:t>
            </a:r>
            <a:endParaRPr lang="en-US" altLang="zh-CN" sz="2200" b="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63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98061-2A39-41A7-91FD-5DD73B3B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656"/>
            <a:ext cx="9340619" cy="954360"/>
          </a:xfrm>
        </p:spPr>
        <p:txBody>
          <a:bodyPr/>
          <a:lstStyle/>
          <a:p>
            <a:pPr marL="457200" lvl="1" algn="just" rtl="0">
              <a:lnSpc>
                <a:spcPct val="90000"/>
              </a:lnSpc>
              <a:buClr>
                <a:schemeClr val="tx1"/>
              </a:buClr>
              <a:buSzPct val="70000"/>
            </a:pPr>
            <a:r>
              <a:rPr lang="en-US" altLang="zh-CN" sz="4400" kern="1200" dirty="0">
                <a:solidFill>
                  <a:srgbClr val="19A1FD"/>
                </a:solidFill>
                <a:latin typeface="Calibri"/>
                <a:ea typeface="宋体" pitchFamily="2" charset="-122"/>
                <a:cs typeface="+mj-cs"/>
              </a:rPr>
              <a:t>Bonus</a:t>
            </a:r>
            <a:endParaRPr lang="zh-CN" altLang="en-US" sz="4400" kern="1200" dirty="0">
              <a:solidFill>
                <a:srgbClr val="19A1FD"/>
              </a:solidFill>
              <a:latin typeface="Calibri"/>
              <a:ea typeface="宋体" pitchFamily="2" charset="-122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17F1-1D53-4C47-9125-E412986B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412776"/>
            <a:ext cx="11305256" cy="54452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Flaws of Scoreboard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All instructions(for different FU) are waiting in the same queue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WAR and WAW are dealt by stall, which is not efficient</a:t>
            </a:r>
          </a:p>
          <a:p>
            <a:pPr lvl="1"/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WAR and WAW could be managed by Register Renaming</a:t>
            </a:r>
          </a:p>
          <a:p>
            <a:pPr>
              <a:lnSpc>
                <a:spcPct val="100000"/>
              </a:lnSpc>
            </a:pPr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Bonus1 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Scoreboard + Renaming       </a:t>
            </a:r>
          </a:p>
          <a:p>
            <a:pPr>
              <a:lnSpc>
                <a:spcPct val="100000"/>
              </a:lnSpc>
            </a:pPr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Bonus2 </a:t>
            </a:r>
            <a:r>
              <a:rPr lang="en-US" altLang="zh-CN" sz="2800" b="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Tomasulo</a:t>
            </a: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192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98061-2A39-41A7-91FD-5DD73B3B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656"/>
            <a:ext cx="9340619" cy="954360"/>
          </a:xfrm>
        </p:spPr>
        <p:txBody>
          <a:bodyPr/>
          <a:lstStyle/>
          <a:p>
            <a:pPr marL="457200" lvl="1" algn="just" rtl="0">
              <a:lnSpc>
                <a:spcPct val="90000"/>
              </a:lnSpc>
              <a:buClr>
                <a:schemeClr val="tx1"/>
              </a:buClr>
              <a:buSzPct val="70000"/>
            </a:pPr>
            <a:r>
              <a:rPr lang="en-US" altLang="zh-CN" sz="4400" kern="1200" dirty="0">
                <a:solidFill>
                  <a:srgbClr val="19A1FD"/>
                </a:solidFill>
                <a:latin typeface="Calibri"/>
                <a:ea typeface="宋体" pitchFamily="2" charset="-122"/>
                <a:cs typeface="+mj-cs"/>
              </a:rPr>
              <a:t>Bonus</a:t>
            </a:r>
            <a:endParaRPr lang="zh-CN" altLang="en-US" sz="4400" kern="1200" dirty="0">
              <a:solidFill>
                <a:srgbClr val="19A1FD"/>
              </a:solidFill>
              <a:latin typeface="Calibri"/>
              <a:ea typeface="宋体" pitchFamily="2" charset="-122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17F1-1D53-4C47-9125-E412986B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412776"/>
            <a:ext cx="11305256" cy="54452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Request</a:t>
            </a:r>
          </a:p>
          <a:p>
            <a:pPr lvl="1">
              <a:lnSpc>
                <a:spcPct val="150000"/>
              </a:lnSpc>
            </a:pPr>
            <a:r>
              <a:rPr lang="en-US" altLang="zh-CN" sz="20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No code skeletons. Finish the code and test-instructions all by yourself.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Manage WAW &amp; WAR without stall.</a:t>
            </a:r>
            <a:endParaRPr lang="en-US" altLang="zh-CN" sz="2000" b="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simulation results and implementation results should be included in your report.</a:t>
            </a:r>
          </a:p>
          <a:p>
            <a:pPr lvl="1">
              <a:lnSpc>
                <a:spcPct val="150000"/>
              </a:lnSpc>
            </a:pPr>
            <a:r>
              <a:rPr lang="en-US" altLang="zh-CN" sz="20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Submit your code in 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hlinkClick r:id="rId3"/>
              </a:rPr>
              <a:t>course.zju.edu.cn</a:t>
            </a:r>
            <a:endParaRPr lang="en-US" altLang="zh-CN" sz="2000" b="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120% score for bonus</a:t>
            </a:r>
            <a:r>
              <a:rPr lang="en-US" altLang="zh-CN" sz="20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, the checking and report requirement are the same.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498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6777" y="19505"/>
            <a:ext cx="9340619" cy="9543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82855"/>
              </p:ext>
            </p:extLst>
          </p:nvPr>
        </p:nvGraphicFramePr>
        <p:xfrm>
          <a:off x="176777" y="812335"/>
          <a:ext cx="11838446" cy="582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3568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479821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777522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2804401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  <a:gridCol w="2322734">
                  <a:extLst>
                    <a:ext uri="{9D8B030D-6E8A-4147-A177-3AD203B41FA5}">
                      <a16:colId xmlns:a16="http://schemas.microsoft.com/office/drawing/2014/main" val="5067460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Instruction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00190093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__start: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x1, x0, x18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RAW for next round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 = 00000001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 = 000000c1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00402103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x2, 4(x0)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x2 = 00000008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00802203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x4, 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 Hazard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x4 = 00000010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004100b3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x1, x2, x4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RAW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 = 00000018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fff08193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x3, x1, 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RAW &amp; FU Hazard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x3 = 00000017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00c02283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x5, 12(x0)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 Hazard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x5 = 00000014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01002303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x6, 16(x0)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 Hazard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x6 = ffff0000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01402383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lw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x7, 20(x0)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 Hazard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x7 = 0fff0000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40220433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 x8,x4,x2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x8 = 00000008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ffd50493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x9,x10,-3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 Hazard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x9 = </a:t>
                      </a:r>
                      <a:r>
                        <a:rPr lang="en-US" altLang="zh-CN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fffffffd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00520c63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beq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x4,x5,label0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00420a63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beq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x4,x4,label0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Jump to 40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03000a13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x20,x0,48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03400a13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x20,x0,52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03800a13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x20,x0,56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059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35360" y="101907"/>
            <a:ext cx="9340619" cy="9543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Instr. Mem.(2)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1A5493A-5E4C-47B8-9ADB-4C514815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7942"/>
              </p:ext>
            </p:extLst>
          </p:nvPr>
        </p:nvGraphicFramePr>
        <p:xfrm>
          <a:off x="119336" y="908720"/>
          <a:ext cx="11953327" cy="5829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491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453482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84149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019988">
                  <a:extLst>
                    <a:ext uri="{9D8B030D-6E8A-4147-A177-3AD203B41FA5}">
                      <a16:colId xmlns:a16="http://schemas.microsoft.com/office/drawing/2014/main" val="4073406456"/>
                    </a:ext>
                  </a:extLst>
                </a:gridCol>
                <a:gridCol w="2261245">
                  <a:extLst>
                    <a:ext uri="{9D8B030D-6E8A-4147-A177-3AD203B41FA5}">
                      <a16:colId xmlns:a16="http://schemas.microsoft.com/office/drawing/2014/main" val="2878079958"/>
                    </a:ext>
                  </a:extLst>
                </a:gridCol>
                <a:gridCol w="2861179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  <a:gridCol w="2827452">
                  <a:extLst>
                    <a:ext uri="{9D8B030D-6E8A-4147-A177-3AD203B41FA5}">
                      <a16:colId xmlns:a16="http://schemas.microsoft.com/office/drawing/2014/main" val="3317987410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Instruction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03c00a13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x20,x0,60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00004537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label0: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x10,4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x10 = 00004000</a:t>
                      </a:r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014005ef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jal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x11,20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jump to 58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x11 = 00000048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04800a13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x20,x0,72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04c00a13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x20,x0,76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05000a13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x20,x0,80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05400a13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x20,x0,84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ffff0617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auipc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x12, 0xffff0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x12 = ffff0058     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0223c6b3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 x13, x7,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x13 = 01ffe000     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22401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022687B3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</a:t>
                      </a: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x15, x13,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x15 = 0fff0000</a:t>
                      </a:r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00400113</a:t>
                      </a:r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x2, x0, 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x2 = 00000004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02808933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x18, x1, x8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 Hazard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x18 = 000000c0</a:t>
                      </a:r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000008e7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jalr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x17,0(x0)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Jump to 0</a:t>
                      </a:r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x17 = 00000070</a:t>
                      </a:r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</a:t>
                      </a:r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x0, x0, 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2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08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34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Data Mem.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27448" y="1268760"/>
          <a:ext cx="4968553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4508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958844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569017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000080BF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FF000F0F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F0F0F0F0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523088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373267" y="1274452"/>
          <a:ext cx="5195341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564672563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3767737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303309452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849358622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Instruction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65110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31383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850699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01147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960729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A3000000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3186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27000000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659584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79000000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23256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15100000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944449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20481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17112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57058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966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886879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93388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18264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5568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38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Test Bench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0280" y="1340768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/>
              <a:t> RV32core core(</a:t>
            </a:r>
          </a:p>
          <a:p>
            <a:r>
              <a:rPr lang="zh-CN" altLang="en-US" sz="2000" dirty="0"/>
              <a:t>        .debug_en(1'b0),</a:t>
            </a:r>
          </a:p>
          <a:p>
            <a:r>
              <a:rPr lang="zh-CN" altLang="en-US" sz="2000" dirty="0"/>
              <a:t>        .debug_step(1'b0),</a:t>
            </a:r>
          </a:p>
          <a:p>
            <a:r>
              <a:rPr lang="zh-CN" altLang="en-US" sz="2000" dirty="0"/>
              <a:t>        .debug_addr(7'b0),</a:t>
            </a:r>
          </a:p>
          <a:p>
            <a:r>
              <a:rPr lang="zh-CN" altLang="en-US" sz="2000" dirty="0"/>
              <a:t>        .debug_data(),</a:t>
            </a:r>
          </a:p>
          <a:p>
            <a:r>
              <a:rPr lang="zh-CN" altLang="en-US" sz="2000" dirty="0"/>
              <a:t>        .clk(clk),</a:t>
            </a:r>
          </a:p>
          <a:p>
            <a:r>
              <a:rPr lang="zh-CN" altLang="en-US" sz="2000" dirty="0"/>
              <a:t>        .rst(rst),</a:t>
            </a:r>
          </a:p>
          <a:p>
            <a:r>
              <a:rPr lang="zh-CN" altLang="en-US" sz="2000" dirty="0"/>
              <a:t>        .interrupter(1'b0)</a:t>
            </a:r>
          </a:p>
          <a:p>
            <a:r>
              <a:rPr lang="zh-CN" altLang="en-US" sz="2000" dirty="0"/>
              <a:t>    );</a:t>
            </a:r>
          </a:p>
          <a:p>
            <a:endParaRPr lang="zh-CN" altLang="en-US" sz="2000" dirty="0"/>
          </a:p>
          <a:p>
            <a:r>
              <a:rPr lang="zh-CN" altLang="en-US" sz="2000" dirty="0"/>
              <a:t>    initial begin</a:t>
            </a:r>
          </a:p>
          <a:p>
            <a:r>
              <a:rPr lang="zh-CN" altLang="en-US" sz="2000" dirty="0"/>
              <a:t>        clk = 0;</a:t>
            </a:r>
          </a:p>
          <a:p>
            <a:r>
              <a:rPr lang="zh-CN" altLang="en-US" sz="2000" dirty="0"/>
              <a:t>        rst = 1;</a:t>
            </a:r>
          </a:p>
          <a:p>
            <a:r>
              <a:rPr lang="zh-CN" altLang="en-US" sz="2000" dirty="0"/>
              <a:t>        #2 rst = 0;</a:t>
            </a:r>
          </a:p>
          <a:p>
            <a:r>
              <a:rPr lang="zh-CN" altLang="en-US" sz="2000" dirty="0"/>
              <a:t>    end</a:t>
            </a:r>
          </a:p>
          <a:p>
            <a:r>
              <a:rPr lang="zh-CN" altLang="en-US" sz="2000" dirty="0"/>
              <a:t>    always #1 clk = ~clk;</a:t>
            </a:r>
          </a:p>
        </p:txBody>
      </p:sp>
    </p:spTree>
    <p:extLst>
      <p:ext uri="{BB962C8B-B14F-4D97-AF65-F5344CB8AC3E}">
        <p14:creationId xmlns:p14="http://schemas.microsoft.com/office/powerpoint/2010/main" val="286336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84861-F3C0-4C31-A962-E381A3BB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VGA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F2BD17-3FC4-4BC4-8858-CF68838A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188640"/>
            <a:ext cx="8303818" cy="61752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6C615D9-EDFC-46FD-9B44-2743AD1BD73C}"/>
              </a:ext>
            </a:extLst>
          </p:cNvPr>
          <p:cNvSpPr txBox="1"/>
          <p:nvPr/>
        </p:nvSpPr>
        <p:spPr>
          <a:xfrm>
            <a:off x="623392" y="270892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这里使用 </a:t>
            </a:r>
            <a:r>
              <a:rPr lang="en-US" altLang="zh-CN" dirty="0"/>
              <a:t>F </a:t>
            </a:r>
            <a:r>
              <a:rPr lang="zh-CN" altLang="en-US" dirty="0"/>
              <a:t>作为分隔符</a:t>
            </a:r>
          </a:p>
        </p:txBody>
      </p:sp>
    </p:spTree>
    <p:extLst>
      <p:ext uri="{BB962C8B-B14F-4D97-AF65-F5344CB8AC3E}">
        <p14:creationId xmlns:p14="http://schemas.microsoft.com/office/powerpoint/2010/main" val="985641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charset="-122"/>
              </a:rPr>
              <a:t>Checkpoints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6"/>
            <a:ext cx="10945216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1: 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Waveform Simulation of the Pipelined CPU with the verification program</a:t>
            </a:r>
          </a:p>
          <a:p>
            <a:pPr marL="457200" lvl="1" indent="0">
              <a:buNone/>
            </a:pPr>
            <a:endParaRPr lang="en-US" altLang="zh-CN" sz="3200" dirty="0">
              <a:latin typeface="+mn-lt"/>
              <a:ea typeface="宋体" charset="-122"/>
            </a:endParaRPr>
          </a:p>
          <a:p>
            <a:pPr eaLnBrk="1" hangingPunct="1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charset="-122"/>
              </a:rPr>
              <a:t>CP 2: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charset="-122"/>
              </a:rPr>
              <a:t>FPGA Implementation of the Pipelined CPU with the verification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221515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b="1" dirty="0">
                <a:solidFill>
                  <a:srgbClr val="19A1FD"/>
                </a:solidFill>
                <a:latin typeface="+mn-lt"/>
              </a:rPr>
              <a:t>Outline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3392" y="1219201"/>
            <a:ext cx="9587408" cy="493712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Purpose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Experiment Task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Basic Principle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Operating Procedures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charset="-122"/>
              </a:rPr>
              <a:t>Checkpoints</a:t>
            </a:r>
          </a:p>
          <a:p>
            <a:pPr eaLnBrk="1" hangingPunct="1"/>
            <a:endParaRPr lang="en-US" altLang="zh-CN" sz="32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358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43673" y="2431048"/>
            <a:ext cx="5832647" cy="186204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11500" b="1" spc="50" dirty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Thanks!</a:t>
            </a:r>
            <a:endParaRPr lang="zh-CN" altLang="en-US" sz="115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92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Purpose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84784"/>
            <a:ext cx="10729192" cy="5175250"/>
          </a:xfrm>
        </p:spPr>
        <p:txBody>
          <a:bodyPr>
            <a:normAutofit fontScale="92500"/>
          </a:bodyPr>
          <a:lstStyle/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Understand  the principle of </a:t>
            </a:r>
            <a:r>
              <a:rPr lang="en-US" altLang="zh-CN" sz="2800" dirty="0" err="1">
                <a:solidFill>
                  <a:srgbClr val="FF0000"/>
                </a:solidFill>
                <a:latin typeface="+mn-lt"/>
                <a:ea typeface="宋体" pitchFamily="2" charset="-122"/>
              </a:rPr>
              <a:t>piplines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 that support multicycle operations</a:t>
            </a:r>
            <a:r>
              <a:rPr lang="en-US" altLang="zh-CN" sz="2800" dirty="0">
                <a:latin typeface="+mn-lt"/>
                <a:ea typeface="宋体" pitchFamily="2" charset="-122"/>
              </a:rPr>
              <a:t>.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Understand  the principle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Dynamic Scheduling With a Scoreboard</a:t>
            </a:r>
            <a:r>
              <a:rPr lang="en-US" altLang="zh-CN" sz="2800" dirty="0">
                <a:latin typeface="+mn-lt"/>
                <a:ea typeface="宋体" pitchFamily="2" charset="-122"/>
              </a:rPr>
              <a:t>.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the design methods </a:t>
            </a:r>
            <a:r>
              <a:rPr lang="en-US" altLang="zh-CN" sz="2800" dirty="0">
                <a:latin typeface="+mn-lt"/>
                <a:ea typeface="宋体" pitchFamily="2" charset="-122"/>
              </a:rPr>
              <a:t>of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 </a:t>
            </a:r>
            <a:r>
              <a:rPr lang="en-US" altLang="zh-CN" sz="2800" dirty="0" err="1">
                <a:latin typeface="+mn-lt"/>
                <a:ea typeface="宋体" pitchFamily="2" charset="-122"/>
              </a:rPr>
              <a:t>piplines</a:t>
            </a:r>
            <a:r>
              <a:rPr lang="en-US" altLang="zh-CN" sz="2800" dirty="0">
                <a:latin typeface="+mn-lt"/>
                <a:ea typeface="宋体" pitchFamily="2" charset="-122"/>
              </a:rPr>
              <a:t> that support multicycle operations.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the design methods </a:t>
            </a:r>
            <a:r>
              <a:rPr lang="en-US" altLang="zh-CN" sz="2800" dirty="0">
                <a:latin typeface="+mn-lt"/>
                <a:ea typeface="宋体" pitchFamily="2" charset="-122"/>
              </a:rPr>
              <a:t>of Dynamically Scheduled Pipelines using </a:t>
            </a:r>
            <a:r>
              <a:rPr lang="en-US" altLang="zh-CN" sz="2800" dirty="0" err="1">
                <a:latin typeface="+mn-lt"/>
                <a:ea typeface="宋体" pitchFamily="2" charset="-122"/>
              </a:rPr>
              <a:t>Scoreboarding</a:t>
            </a:r>
            <a:r>
              <a:rPr lang="en-US" altLang="zh-CN" sz="2800" dirty="0">
                <a:latin typeface="+mn-lt"/>
                <a:ea typeface="宋体" pitchFamily="2" charset="-122"/>
              </a:rPr>
              <a:t>.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itchFamily="2" charset="-122"/>
              </a:rPr>
              <a:t>Master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verification</a:t>
            </a:r>
            <a:r>
              <a:rPr lang="en-US" altLang="zh-CN" sz="2800" dirty="0">
                <a:latin typeface="+mn-lt"/>
                <a:ea typeface="宋体" pitchFamily="2" charset="-122"/>
              </a:rPr>
              <a:t> methods of Dynamically Scheduled Pipelines using </a:t>
            </a:r>
            <a:r>
              <a:rPr lang="en-US" altLang="zh-CN" sz="2800" dirty="0" err="1">
                <a:latin typeface="+mn-lt"/>
                <a:ea typeface="宋体" pitchFamily="2" charset="-122"/>
              </a:rPr>
              <a:t>Scoreboarding</a:t>
            </a:r>
            <a:r>
              <a:rPr lang="en-US" altLang="zh-CN" sz="2800" dirty="0">
                <a:latin typeface="+mn-lt"/>
                <a:ea typeface="宋体" pitchFamily="2" charset="-122"/>
              </a:rPr>
              <a:t>.</a:t>
            </a:r>
          </a:p>
          <a:p>
            <a:pPr>
              <a:buFontTx/>
              <a:buChar char="•"/>
            </a:pPr>
            <a:endParaRPr lang="en-US" altLang="zh-CN" sz="28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8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Experiment Task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Redesign the pipelines with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IF/IS/RO/FU/WB</a:t>
            </a:r>
            <a:r>
              <a:rPr lang="en-US" altLang="zh-CN" sz="3200" dirty="0">
                <a:latin typeface="+mn-lt"/>
                <a:ea typeface="宋体" pitchFamily="2" charset="-122"/>
              </a:rPr>
              <a:t> stages and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supporting multicycle operations</a:t>
            </a:r>
            <a:r>
              <a:rPr lang="en-US" altLang="zh-CN" sz="3200" dirty="0">
                <a:latin typeface="+mn-lt"/>
                <a:ea typeface="宋体" pitchFamily="2" charset="-122"/>
              </a:rPr>
              <a:t>.</a:t>
            </a: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itchFamily="2" charset="-122"/>
              </a:rPr>
              <a:t>Design of </a:t>
            </a: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a scoreboard </a:t>
            </a:r>
            <a:r>
              <a:rPr lang="en-US" altLang="zh-CN" sz="3200" dirty="0">
                <a:latin typeface="+mn-lt"/>
                <a:ea typeface="宋体" pitchFamily="2" charset="-122"/>
              </a:rPr>
              <a:t>and integrate it to CPU.</a:t>
            </a: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>
              <a:latin typeface="+mn-lt"/>
              <a:ea typeface="宋体" pitchFamily="2" charset="-122"/>
            </a:endParaRP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itchFamily="2" charset="-122"/>
              </a:rPr>
              <a:t>Verify the Pipelined CPU with program </a:t>
            </a:r>
            <a:r>
              <a:rPr lang="en-US" altLang="zh-CN" sz="3200" dirty="0">
                <a:latin typeface="+mn-lt"/>
                <a:ea typeface="宋体" pitchFamily="2" charset="-122"/>
              </a:rPr>
              <a:t>and observe the execution of program.</a:t>
            </a:r>
          </a:p>
          <a:p>
            <a:pPr>
              <a:lnSpc>
                <a:spcPct val="100000"/>
              </a:lnSpc>
              <a:spcBef>
                <a:spcPts val="672"/>
              </a:spcBef>
              <a:buFontTx/>
              <a:buChar char="•"/>
            </a:pPr>
            <a:endParaRPr lang="en-US" altLang="zh-CN" sz="32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00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22" y="188640"/>
            <a:ext cx="9673522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5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98061-2A39-41A7-91FD-5DD73B3B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itchFamily="2" charset="-122"/>
              </a:rPr>
              <a:t>Scoreboard</a:t>
            </a:r>
            <a:endParaRPr lang="zh-CN" altLang="en-US" sz="4400" dirty="0">
              <a:solidFill>
                <a:srgbClr val="19A1FD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17F1-1D53-4C47-9125-E412986BF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Scoreboard Property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In-order issue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Out-of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completion</a:t>
            </a:r>
          </a:p>
          <a:p>
            <a:r>
              <a:rPr lang="en-US" altLang="zh-CN" sz="26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New Five Stage Pipeline: </a:t>
            </a:r>
            <a:r>
              <a:rPr lang="en-US" altLang="zh-CN" sz="26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IF, IS, RO, EX,WB</a:t>
            </a:r>
            <a:endParaRPr lang="zh-CN" altLang="en-US" sz="2600" b="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90000"/>
              </a:lnSpc>
              <a:spcBef>
                <a:spcPts val="1300"/>
              </a:spcBef>
              <a:spcAft>
                <a:spcPts val="600"/>
              </a:spcAft>
            </a:pPr>
            <a:r>
              <a:rPr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	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 instructions, check for structural hazards </a:t>
            </a:r>
          </a:p>
          <a:p>
            <a:pPr lvl="1" algn="just">
              <a:lnSpc>
                <a:spcPct val="90000"/>
              </a:lnSpc>
              <a:spcAft>
                <a:spcPts val="1300"/>
              </a:spcAft>
            </a:pPr>
            <a:r>
              <a:rPr lang="en-US" altLang="zh-CN" sz="2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	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until no data hazards, then read operands </a:t>
            </a:r>
          </a:p>
          <a:p>
            <a:pPr marL="0" indent="0">
              <a:buNone/>
            </a:pPr>
            <a:endParaRPr lang="en-US" altLang="zh-CN" sz="32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593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98061-2A39-41A7-91FD-5DD73B3B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656"/>
            <a:ext cx="9340619" cy="954360"/>
          </a:xfrm>
        </p:spPr>
        <p:txBody>
          <a:bodyPr/>
          <a:lstStyle/>
          <a:p>
            <a:pPr marL="457200" lvl="1" algn="just" rtl="0">
              <a:lnSpc>
                <a:spcPct val="90000"/>
              </a:lnSpc>
              <a:buClr>
                <a:schemeClr val="tx1"/>
              </a:buClr>
              <a:buSzPct val="70000"/>
            </a:pPr>
            <a:r>
              <a:rPr lang="en-US" altLang="zh-CN" sz="4400" kern="1200" dirty="0">
                <a:solidFill>
                  <a:srgbClr val="19A1FD"/>
                </a:solidFill>
                <a:latin typeface="Calibri"/>
                <a:ea typeface="宋体" pitchFamily="2" charset="-122"/>
                <a:cs typeface="+mj-cs"/>
              </a:rPr>
              <a:t>Scoreboard Implementation</a:t>
            </a:r>
            <a:endParaRPr lang="zh-CN" altLang="en-US" sz="4400" kern="1200" dirty="0">
              <a:solidFill>
                <a:srgbClr val="19A1FD"/>
              </a:solidFill>
              <a:latin typeface="+mn-lt"/>
              <a:ea typeface="宋体" pitchFamily="2" charset="-122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17F1-1D53-4C47-9125-E412986B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412776"/>
            <a:ext cx="11305256" cy="5112568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Instruction Status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No need to record in our lab.</a:t>
            </a: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Function Unit Status (FUS)</a:t>
            </a:r>
          </a:p>
          <a:p>
            <a:pPr marL="0" indent="0">
              <a:buNone/>
            </a:pPr>
            <a:endParaRPr lang="en-US" altLang="zh-CN" sz="28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Register Result Status (RRS)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Which RU will write the register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13F60EE-70A9-453C-8FF9-B31F03E6AE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4999909"/>
                  </p:ext>
                </p:extLst>
              </p:nvPr>
            </p:nvGraphicFramePr>
            <p:xfrm>
              <a:off x="363198" y="3612094"/>
              <a:ext cx="11465604" cy="713931"/>
            </p:xfrm>
            <a:graphic>
              <a:graphicData uri="http://schemas.openxmlformats.org/drawingml/2006/table">
                <a:tbl>
                  <a:tblPr/>
                  <a:tblGrid>
                    <a:gridCol w="1706457">
                      <a:extLst>
                        <a:ext uri="{9D8B030D-6E8A-4147-A177-3AD203B41FA5}">
                          <a16:colId xmlns:a16="http://schemas.microsoft.com/office/drawing/2014/main" val="1808890869"/>
                        </a:ext>
                      </a:extLst>
                    </a:gridCol>
                    <a:gridCol w="1147292">
                      <a:extLst>
                        <a:ext uri="{9D8B030D-6E8A-4147-A177-3AD203B41FA5}">
                          <a16:colId xmlns:a16="http://schemas.microsoft.com/office/drawing/2014/main" val="2415035846"/>
                        </a:ext>
                      </a:extLst>
                    </a:gridCol>
                    <a:gridCol w="611889">
                      <a:extLst>
                        <a:ext uri="{9D8B030D-6E8A-4147-A177-3AD203B41FA5}">
                          <a16:colId xmlns:a16="http://schemas.microsoft.com/office/drawing/2014/main" val="4056754886"/>
                        </a:ext>
                      </a:extLst>
                    </a:gridCol>
                    <a:gridCol w="917834">
                      <a:extLst>
                        <a:ext uri="{9D8B030D-6E8A-4147-A177-3AD203B41FA5}">
                          <a16:colId xmlns:a16="http://schemas.microsoft.com/office/drawing/2014/main" val="3188531172"/>
                        </a:ext>
                      </a:extLst>
                    </a:gridCol>
                    <a:gridCol w="841348">
                      <a:extLst>
                        <a:ext uri="{9D8B030D-6E8A-4147-A177-3AD203B41FA5}">
                          <a16:colId xmlns:a16="http://schemas.microsoft.com/office/drawing/2014/main" val="3650571927"/>
                        </a:ext>
                      </a:extLst>
                    </a:gridCol>
                    <a:gridCol w="1147292">
                      <a:extLst>
                        <a:ext uri="{9D8B030D-6E8A-4147-A177-3AD203B41FA5}">
                          <a16:colId xmlns:a16="http://schemas.microsoft.com/office/drawing/2014/main" val="1738622316"/>
                        </a:ext>
                      </a:extLst>
                    </a:gridCol>
                    <a:gridCol w="1133052">
                      <a:extLst>
                        <a:ext uri="{9D8B030D-6E8A-4147-A177-3AD203B41FA5}">
                          <a16:colId xmlns:a16="http://schemas.microsoft.com/office/drawing/2014/main" val="2071547580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2438219900"/>
                        </a:ext>
                      </a:extLst>
                    </a:gridCol>
                    <a:gridCol w="1944216">
                      <a:extLst>
                        <a:ext uri="{9D8B030D-6E8A-4147-A177-3AD203B41FA5}">
                          <a16:colId xmlns:a16="http://schemas.microsoft.com/office/drawing/2014/main" val="203065908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busy</a:t>
                          </a:r>
                          <a:endParaRPr lang="en-US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op</a:t>
                          </a:r>
                          <a:endParaRPr lang="en-US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60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60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60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60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60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60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16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x-IV_mathan" sz="16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IV_mathan" sz="160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41568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="1" kern="1200" dirty="0" err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FU_used</a:t>
                          </a:r>
                          <a:endParaRPr lang="zh-CN" altLang="en-US" sz="1600" b="1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Op-type</a:t>
                          </a:r>
                          <a:endParaRPr lang="zh-CN" altLang="en-US" sz="1600" b="1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Rd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Rs1-ready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Rs2-ready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x-none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Rs1-waiting-</a:t>
                          </a: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FU</a:t>
                          </a:r>
                          <a:r>
                            <a:rPr lang="x-none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-seq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x-none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Rs1-waiting-</a:t>
                          </a: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FU</a:t>
                          </a:r>
                          <a:r>
                            <a:rPr lang="x-none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-seq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46692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13F60EE-70A9-453C-8FF9-B31F03E6AE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4999909"/>
                  </p:ext>
                </p:extLst>
              </p:nvPr>
            </p:nvGraphicFramePr>
            <p:xfrm>
              <a:off x="363198" y="3612094"/>
              <a:ext cx="11465604" cy="713931"/>
            </p:xfrm>
            <a:graphic>
              <a:graphicData uri="http://schemas.openxmlformats.org/drawingml/2006/table">
                <a:tbl>
                  <a:tblPr/>
                  <a:tblGrid>
                    <a:gridCol w="1706457">
                      <a:extLst>
                        <a:ext uri="{9D8B030D-6E8A-4147-A177-3AD203B41FA5}">
                          <a16:colId xmlns:a16="http://schemas.microsoft.com/office/drawing/2014/main" val="1808890869"/>
                        </a:ext>
                      </a:extLst>
                    </a:gridCol>
                    <a:gridCol w="1147292">
                      <a:extLst>
                        <a:ext uri="{9D8B030D-6E8A-4147-A177-3AD203B41FA5}">
                          <a16:colId xmlns:a16="http://schemas.microsoft.com/office/drawing/2014/main" val="2415035846"/>
                        </a:ext>
                      </a:extLst>
                    </a:gridCol>
                    <a:gridCol w="611889">
                      <a:extLst>
                        <a:ext uri="{9D8B030D-6E8A-4147-A177-3AD203B41FA5}">
                          <a16:colId xmlns:a16="http://schemas.microsoft.com/office/drawing/2014/main" val="4056754886"/>
                        </a:ext>
                      </a:extLst>
                    </a:gridCol>
                    <a:gridCol w="917834">
                      <a:extLst>
                        <a:ext uri="{9D8B030D-6E8A-4147-A177-3AD203B41FA5}">
                          <a16:colId xmlns:a16="http://schemas.microsoft.com/office/drawing/2014/main" val="3188531172"/>
                        </a:ext>
                      </a:extLst>
                    </a:gridCol>
                    <a:gridCol w="841348">
                      <a:extLst>
                        <a:ext uri="{9D8B030D-6E8A-4147-A177-3AD203B41FA5}">
                          <a16:colId xmlns:a16="http://schemas.microsoft.com/office/drawing/2014/main" val="3650571927"/>
                        </a:ext>
                      </a:extLst>
                    </a:gridCol>
                    <a:gridCol w="1147292">
                      <a:extLst>
                        <a:ext uri="{9D8B030D-6E8A-4147-A177-3AD203B41FA5}">
                          <a16:colId xmlns:a16="http://schemas.microsoft.com/office/drawing/2014/main" val="1738622316"/>
                        </a:ext>
                      </a:extLst>
                    </a:gridCol>
                    <a:gridCol w="1133052">
                      <a:extLst>
                        <a:ext uri="{9D8B030D-6E8A-4147-A177-3AD203B41FA5}">
                          <a16:colId xmlns:a16="http://schemas.microsoft.com/office/drawing/2014/main" val="2071547580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2438219900"/>
                        </a:ext>
                      </a:extLst>
                    </a:gridCol>
                    <a:gridCol w="1944216">
                      <a:extLst>
                        <a:ext uri="{9D8B030D-6E8A-4147-A177-3AD203B41FA5}">
                          <a16:colId xmlns:a16="http://schemas.microsoft.com/office/drawing/2014/main" val="2030659088"/>
                        </a:ext>
                      </a:extLst>
                    </a:gridCol>
                  </a:tblGrid>
                  <a:tr h="368491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busy</a:t>
                          </a:r>
                          <a:endParaRPr lang="en-US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</a:rPr>
                            <a:t>op</a:t>
                          </a:r>
                          <a:endParaRPr lang="en-US" sz="1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4356" t="-3279" r="-130198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7483" t="-3279" r="-770861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2464" t="-3279" r="-743478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56915" t="-3279" r="-445745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2903" t="-3279" r="-350538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2508" t="-3279" r="-96979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0282" t="-3279" r="-627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4156892"/>
                      </a:ext>
                    </a:extLst>
                  </a:tr>
                  <a:tr h="345440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="1" kern="1200" dirty="0" err="1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FU_used</a:t>
                          </a:r>
                          <a:endParaRPr lang="zh-CN" altLang="en-US" sz="1600" b="1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Op-type</a:t>
                          </a:r>
                          <a:endParaRPr lang="zh-CN" altLang="en-US" sz="1600" b="1" kern="1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Rd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Rs1-ready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Rs2-ready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x-none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Rs1-waiting-</a:t>
                          </a: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FU</a:t>
                          </a:r>
                          <a:r>
                            <a:rPr lang="x-none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-seq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x-none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Rs1-waiting-</a:t>
                          </a:r>
                          <a:r>
                            <a:rPr lang="en-US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FU</a:t>
                          </a:r>
                          <a:r>
                            <a:rPr lang="x-none" sz="1600" b="1" kern="12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+mn-cs"/>
                            </a:rPr>
                            <a:t>-seq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466920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1566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98061-2A39-41A7-91FD-5DD73B3B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656"/>
            <a:ext cx="9340619" cy="954360"/>
          </a:xfrm>
        </p:spPr>
        <p:txBody>
          <a:bodyPr/>
          <a:lstStyle/>
          <a:p>
            <a:pPr marL="457200" lvl="1" algn="just" rtl="0">
              <a:lnSpc>
                <a:spcPct val="90000"/>
              </a:lnSpc>
              <a:buClr>
                <a:schemeClr val="tx1"/>
              </a:buClr>
              <a:buSzPct val="70000"/>
            </a:pPr>
            <a:r>
              <a:rPr lang="en-US" altLang="zh-CN" sz="4400" kern="1200" dirty="0">
                <a:solidFill>
                  <a:srgbClr val="19A1FD"/>
                </a:solidFill>
                <a:latin typeface="+mn-lt"/>
                <a:ea typeface="宋体" pitchFamily="2" charset="-122"/>
                <a:cs typeface="+mj-cs"/>
              </a:rPr>
              <a:t>Hazard Detection &amp; Management</a:t>
            </a:r>
            <a:endParaRPr lang="zh-CN" altLang="en-US" sz="4400" kern="1200" dirty="0">
              <a:solidFill>
                <a:srgbClr val="19A1FD"/>
              </a:solidFill>
              <a:latin typeface="+mn-lt"/>
              <a:ea typeface="宋体" pitchFamily="2" charset="-122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17F1-1D53-4C47-9125-E412986B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412776"/>
            <a:ext cx="11305256" cy="5256584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37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Issue</a:t>
            </a:r>
          </a:p>
          <a:p>
            <a:pPr lvl="1"/>
            <a:r>
              <a:rPr lang="en-US" altLang="zh-CN" sz="3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No </a:t>
            </a:r>
            <a:r>
              <a:rPr lang="en-US" altLang="zh-CN" sz="3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FU structure hazard</a:t>
            </a:r>
          </a:p>
          <a:p>
            <a:pPr lvl="1"/>
            <a:r>
              <a:rPr lang="en-US" altLang="zh-CN" sz="3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No </a:t>
            </a:r>
            <a:r>
              <a:rPr lang="en-US" altLang="zh-CN" sz="3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WAW</a:t>
            </a:r>
          </a:p>
          <a:p>
            <a:r>
              <a:rPr lang="en-US" altLang="zh-CN" sz="3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Read Operand</a:t>
            </a:r>
          </a:p>
          <a:p>
            <a:pPr lvl="1"/>
            <a:r>
              <a:rPr lang="en-US" altLang="zh-CN" sz="3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Both</a:t>
            </a:r>
            <a:r>
              <a:rPr lang="en-US" altLang="zh-CN" sz="3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the operands are available (No issued but non-finished inst. has the same destination. )</a:t>
            </a:r>
          </a:p>
          <a:p>
            <a:pPr lvl="1"/>
            <a:r>
              <a:rPr lang="en-US" altLang="zh-CN" sz="3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Manage </a:t>
            </a:r>
            <a:r>
              <a:rPr lang="en-US" altLang="zh-CN" sz="31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RAW</a:t>
            </a:r>
            <a:r>
              <a:rPr lang="en-US" altLang="zh-CN" sz="3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dynamically</a:t>
            </a:r>
          </a:p>
          <a:p>
            <a:r>
              <a:rPr lang="en-US" altLang="zh-CN" sz="3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EX</a:t>
            </a:r>
          </a:p>
          <a:p>
            <a:pPr lvl="1"/>
            <a:r>
              <a:rPr lang="en-US" altLang="zh-CN" sz="32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Once RO finished, EX starts immediately</a:t>
            </a:r>
          </a:p>
          <a:p>
            <a:r>
              <a:rPr lang="en-US" altLang="zh-CN" sz="3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WB</a:t>
            </a:r>
          </a:p>
          <a:p>
            <a:pPr lvl="1"/>
            <a:r>
              <a:rPr lang="en-US" altLang="zh-CN" sz="32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No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WAR</a:t>
            </a:r>
          </a:p>
          <a:p>
            <a:pPr lvl="1"/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Register Files Structure Hazard is impossible here</a:t>
            </a:r>
          </a:p>
          <a:p>
            <a:pPr lvl="1"/>
            <a:r>
              <a:rPr lang="en-US" altLang="zh-CN" sz="32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Each FU has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independent R/W Interface</a:t>
            </a:r>
          </a:p>
        </p:txBody>
      </p:sp>
    </p:spTree>
    <p:extLst>
      <p:ext uri="{BB962C8B-B14F-4D97-AF65-F5344CB8AC3E}">
        <p14:creationId xmlns:p14="http://schemas.microsoft.com/office/powerpoint/2010/main" val="15343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98061-2A39-41A7-91FD-5DD73B3B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656"/>
            <a:ext cx="9340619" cy="954360"/>
          </a:xfrm>
        </p:spPr>
        <p:txBody>
          <a:bodyPr/>
          <a:lstStyle/>
          <a:p>
            <a:pPr marL="457200" lvl="1" algn="just" rtl="0">
              <a:lnSpc>
                <a:spcPct val="90000"/>
              </a:lnSpc>
              <a:buClr>
                <a:schemeClr val="tx1"/>
              </a:buClr>
              <a:buSzPct val="70000"/>
            </a:pPr>
            <a:r>
              <a:rPr lang="en-US" altLang="zh-CN" sz="4400" kern="1200" dirty="0">
                <a:solidFill>
                  <a:srgbClr val="19A1FD"/>
                </a:solidFill>
                <a:latin typeface="Calibri"/>
                <a:ea typeface="宋体" pitchFamily="2" charset="-122"/>
                <a:cs typeface="+mj-cs"/>
              </a:rPr>
              <a:t>Your task</a:t>
            </a:r>
            <a:endParaRPr lang="zh-CN" altLang="en-US" sz="4400" kern="1200" dirty="0">
              <a:solidFill>
                <a:srgbClr val="19A1FD"/>
              </a:solidFill>
              <a:latin typeface="+mn-lt"/>
              <a:ea typeface="宋体" pitchFamily="2" charset="-122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017F1-1D53-4C47-9125-E412986BF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412776"/>
            <a:ext cx="11305256" cy="4104456"/>
          </a:xfrm>
        </p:spPr>
        <p:txBody>
          <a:bodyPr>
            <a:normAutofit/>
          </a:bodyPr>
          <a:lstStyle/>
          <a:p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Set up 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independent R/W Interface </a:t>
            </a:r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for each FU </a:t>
            </a:r>
          </a:p>
          <a:p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Manage the operation in 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IS / RO / WB</a:t>
            </a:r>
          </a:p>
          <a:p>
            <a:pPr lvl="1"/>
            <a:r>
              <a:rPr lang="en-US" altLang="zh-CN" sz="26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Detect and manage </a:t>
            </a:r>
            <a:r>
              <a:rPr lang="en-US" altLang="zh-CN" sz="26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WAW / RAW / WAR</a:t>
            </a:r>
          </a:p>
          <a:p>
            <a:pPr lvl="1"/>
            <a:r>
              <a:rPr lang="en-US" altLang="zh-CN" sz="26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Manage </a:t>
            </a:r>
            <a:r>
              <a:rPr lang="en-US" altLang="zh-CN" sz="26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FUS &amp; RRS</a:t>
            </a:r>
          </a:p>
          <a:p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Adjust the 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VGA</a:t>
            </a:r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so that the FUS/RRS could be seen</a:t>
            </a:r>
          </a:p>
          <a:p>
            <a:r>
              <a:rPr lang="en-US" altLang="zh-CN" sz="2800" b="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Simulation &amp;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1172504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1232</Words>
  <Application>Microsoft Office PowerPoint</Application>
  <PresentationFormat>宽屏</PresentationFormat>
  <Paragraphs>485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等线</vt:lpstr>
      <vt:lpstr>黑体</vt:lpstr>
      <vt:lpstr>华文细黑</vt:lpstr>
      <vt:lpstr>楷体_GB2312</vt:lpstr>
      <vt:lpstr>微软雅黑</vt:lpstr>
      <vt:lpstr>Arial</vt:lpstr>
      <vt:lpstr>Calibri</vt:lpstr>
      <vt:lpstr>Cambria Math</vt:lpstr>
      <vt:lpstr>Times New Roman</vt:lpstr>
      <vt:lpstr>Wingdings</vt:lpstr>
      <vt:lpstr>自定义设计方案</vt:lpstr>
      <vt:lpstr>实验室PPT模版2013 beta1</vt:lpstr>
      <vt:lpstr>1_自定义设计方案</vt:lpstr>
      <vt:lpstr>Computer Architecture Experiment</vt:lpstr>
      <vt:lpstr>Outline</vt:lpstr>
      <vt:lpstr>Experiment Purpose</vt:lpstr>
      <vt:lpstr>Experiment Task</vt:lpstr>
      <vt:lpstr>PowerPoint 演示文稿</vt:lpstr>
      <vt:lpstr>Scoreboard</vt:lpstr>
      <vt:lpstr>Scoreboard Implementation</vt:lpstr>
      <vt:lpstr>Hazard Detection &amp; Management</vt:lpstr>
      <vt:lpstr>Your task</vt:lpstr>
      <vt:lpstr>Tips</vt:lpstr>
      <vt:lpstr>Thinking…</vt:lpstr>
      <vt:lpstr>Bonus</vt:lpstr>
      <vt:lpstr>Bonus</vt:lpstr>
      <vt:lpstr>Instr. Mem.(1)</vt:lpstr>
      <vt:lpstr>Instr. Mem.(2)</vt:lpstr>
      <vt:lpstr>Data Mem. </vt:lpstr>
      <vt:lpstr>Test Bench </vt:lpstr>
      <vt:lpstr>VGA</vt:lpstr>
      <vt:lpstr>Checkpoints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lan ‎</cp:lastModifiedBy>
  <cp:revision>225</cp:revision>
  <cp:lastPrinted>2015-06-15T14:04:08Z</cp:lastPrinted>
  <dcterms:created xsi:type="dcterms:W3CDTF">2011-08-03T07:44:17Z</dcterms:created>
  <dcterms:modified xsi:type="dcterms:W3CDTF">2023-11-28T07:09:18Z</dcterms:modified>
</cp:coreProperties>
</file>